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385" r:id="rId5"/>
    <p:sldId id="386" r:id="rId6"/>
    <p:sldId id="387" r:id="rId7"/>
    <p:sldId id="388" r:id="rId8"/>
    <p:sldId id="389" r:id="rId9"/>
    <p:sldId id="390" r:id="rId10"/>
    <p:sldId id="391" r:id="rId11"/>
    <p:sldId id="392" r:id="rId12"/>
    <p:sldId id="39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3" pos="4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e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472A"/>
    <a:srgbClr val="F5F5F5"/>
    <a:srgbClr val="D24726"/>
    <a:srgbClr val="9FCDB3"/>
    <a:srgbClr val="217346"/>
    <a:srgbClr val="000000"/>
    <a:srgbClr val="D9D9D9"/>
    <a:srgbClr val="F3F2F1"/>
    <a:srgbClr val="FF0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42" autoAdjust="0"/>
    <p:restoredTop sz="94560"/>
  </p:normalViewPr>
  <p:slideViewPr>
    <p:cSldViewPr snapToGrid="0">
      <p:cViewPr varScale="1">
        <p:scale>
          <a:sx n="102" d="100"/>
          <a:sy n="102" d="100"/>
        </p:scale>
        <p:origin x="624" y="114"/>
      </p:cViewPr>
      <p:guideLst>
        <p:guide orient="horz" pos="2880"/>
        <p:guide pos="48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28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56" y="2551176"/>
            <a:ext cx="9922447" cy="914400"/>
          </a:xfrm>
        </p:spPr>
        <p:txBody>
          <a:bodyPr/>
          <a:lstStyle>
            <a:lvl1pPr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7D0E1-EAED-8E08-24BA-8F930364B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056" y="3575304"/>
            <a:ext cx="9921943" cy="86201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76CD4A8-8154-0AA2-A2AB-9AD82CD740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9483" y="128907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11210543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6811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04E943F-C687-D3B3-4E36-65D69E3E2F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9869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321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70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32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056" y="1447800"/>
            <a:ext cx="11210543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9099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427391"/>
            <a:ext cx="2895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3042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39A1B-8AD1-2C34-AB40-00704468E828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2">
              <a:lumMod val="25000"/>
            </a:schemeClr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7320" userDrawn="1">
          <p15:clr>
            <a:srgbClr val="F26B43"/>
          </p15:clr>
        </p15:guide>
        <p15:guide id="4" orient="horz" pos="912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696" userDrawn="1">
          <p15:clr>
            <a:srgbClr val="F26B43"/>
          </p15:clr>
        </p15:guide>
        <p15:guide id="7" pos="3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s://templates.office.com/templates-for-powerpoint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office/80a78a11-cb5d-4dfc-a1ad-a26e877da770" TargetMode="External"/><Relationship Id="rId2" Type="http://schemas.openxmlformats.org/officeDocument/2006/relationships/hyperlink" Target="https://support.microsoft.com/office/26985155-35f5-45ba-812b-e1bd3c48928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support.microsoft.com/office/83abdb2e-948a-47d0-932d-86815ae1317a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office/68d20e49-aec3-456a-939d-34a79e8ddd5f" TargetMode="External"/><Relationship Id="rId2" Type="http://schemas.openxmlformats.org/officeDocument/2006/relationships/hyperlink" Target="https://support.microsoft.com/office/a16f6de0-2f39-4a2b-8bd8-5ad801426c7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emplates.office.com/tm66906339" TargetMode="External"/><Relationship Id="rId2" Type="http://schemas.openxmlformats.org/officeDocument/2006/relationships/hyperlink" Target="https://support.microsoft.com/en-us/office/rehearse-your-slide-show-with-speaker-coach-cd7fc941-5c3b-498c-a225-83ef3f64f07b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66E636-D1D5-3AAC-5CD5-A2F5C585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Tips for online presentations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831F0C-52BB-6204-5BF6-C4DDD2394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2"/>
                </a:solidFill>
              </a:rPr>
              <a:t>Ideas for delivering engaging presentations virtually</a:t>
            </a:r>
          </a:p>
        </p:txBody>
      </p:sp>
    </p:spTree>
    <p:extLst>
      <p:ext uri="{BB962C8B-B14F-4D97-AF65-F5344CB8AC3E}">
        <p14:creationId xmlns:p14="http://schemas.microsoft.com/office/powerpoint/2010/main" val="2350875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A2C7E9-DC20-A7CD-7737-2DBF7B80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challenges of online presentations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BD9A04-6070-3A4A-2AC0-0A472F47D15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Even if you’re very confident about your message, delivering a virtual presentation comes with a set of challenges.</a:t>
            </a:r>
          </a:p>
          <a:p>
            <a:pPr lvl="1"/>
            <a:r>
              <a:rPr lang="en-US" b="1" dirty="0"/>
              <a:t>Attention</a:t>
            </a:r>
            <a:r>
              <a:rPr lang="en-US" dirty="0"/>
              <a:t>: Chat messages, email, and </a:t>
            </a:r>
            <a:r>
              <a:rPr lang="en-US"/>
              <a:t>the Internet </a:t>
            </a:r>
            <a:r>
              <a:rPr lang="en-US" dirty="0"/>
              <a:t>can all be a distraction for your audience.</a:t>
            </a:r>
          </a:p>
          <a:p>
            <a:pPr lvl="1"/>
            <a:r>
              <a:rPr lang="en-US" b="1" dirty="0"/>
              <a:t>Interest</a:t>
            </a:r>
            <a:r>
              <a:rPr lang="en-US" dirty="0"/>
              <a:t>: People tend to lose focus after about 10 minutes of passive listening.</a:t>
            </a:r>
          </a:p>
          <a:p>
            <a:pPr lvl="1"/>
            <a:r>
              <a:rPr lang="en-US" b="1" dirty="0"/>
              <a:t>Technical</a:t>
            </a:r>
            <a:r>
              <a:rPr lang="en-US" dirty="0"/>
              <a:t> </a:t>
            </a:r>
            <a:r>
              <a:rPr lang="en-US" b="1" dirty="0"/>
              <a:t>issues</a:t>
            </a:r>
            <a:r>
              <a:rPr lang="en-US" dirty="0"/>
              <a:t>: Poor sound and video quality can cause audience frustration.</a:t>
            </a:r>
          </a:p>
          <a:p>
            <a:endParaRPr lang="en-US" dirty="0"/>
          </a:p>
        </p:txBody>
      </p:sp>
      <p:grpSp>
        <p:nvGrpSpPr>
          <p:cNvPr id="8" name="Group 7" descr="Hurdle outline in a circle">
            <a:extLst>
              <a:ext uri="{FF2B5EF4-FFF2-40B4-BE49-F238E27FC236}">
                <a16:creationId xmlns:a16="http://schemas.microsoft.com/office/drawing/2014/main" id="{A05D3EF4-6AE4-1FC1-C7BA-B5F28A65D048}"/>
              </a:ext>
            </a:extLst>
          </p:cNvPr>
          <p:cNvGrpSpPr/>
          <p:nvPr/>
        </p:nvGrpSpPr>
        <p:grpSpPr>
          <a:xfrm>
            <a:off x="406400" y="3634635"/>
            <a:ext cx="731520" cy="731520"/>
            <a:chOff x="1028700" y="4589170"/>
            <a:chExt cx="731520" cy="7315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A2C62D0-58A4-5976-8C60-50830E9EA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700" y="4589170"/>
              <a:ext cx="731520" cy="731520"/>
            </a:xfrm>
            <a:prstGeom prst="ellipse">
              <a:avLst/>
            </a:prstGeom>
            <a:solidFill>
              <a:srgbClr val="F5F5F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 descr="Hurdle outline">
              <a:extLst>
                <a:ext uri="{FF2B5EF4-FFF2-40B4-BE49-F238E27FC236}">
                  <a16:creationId xmlns:a16="http://schemas.microsoft.com/office/drawing/2014/main" id="{3EB06417-7023-331E-20D1-9F134F2FF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65860" y="472633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F8AA8BE-E6B3-1B83-A7B0-BD1D05C8A683}"/>
              </a:ext>
            </a:extLst>
          </p:cNvPr>
          <p:cNvSpPr txBox="1"/>
          <p:nvPr/>
        </p:nvSpPr>
        <p:spPr>
          <a:xfrm>
            <a:off x="1275080" y="3741018"/>
            <a:ext cx="459231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Fortunately, there are things you can do to overcome challenges like these. </a:t>
            </a:r>
          </a:p>
        </p:txBody>
      </p:sp>
    </p:spTree>
    <p:extLst>
      <p:ext uri="{BB962C8B-B14F-4D97-AF65-F5344CB8AC3E}">
        <p14:creationId xmlns:p14="http://schemas.microsoft.com/office/powerpoint/2010/main" val="3619861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2C5BBD-308A-C826-C509-4C6A1E172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strong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FA7977-2556-2D17-8E63-06584B8BDC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Start by picking one of our </a:t>
            </a:r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professionally designed PowerPoint templates</a:t>
            </a:r>
            <a:r>
              <a:rPr lang="en-US" dirty="0"/>
              <a:t> and then make it your own.</a:t>
            </a:r>
          </a:p>
          <a:p>
            <a:r>
              <a:rPr lang="en-US" dirty="0"/>
              <a:t>Here are a few ideas to capture your audience’s attention from the very first slide:</a:t>
            </a:r>
          </a:p>
          <a:p>
            <a:pPr lvl="1"/>
            <a:r>
              <a:rPr lang="en-US" dirty="0"/>
              <a:t>Display a compelling image</a:t>
            </a:r>
          </a:p>
          <a:p>
            <a:pPr lvl="1"/>
            <a:r>
              <a:rPr lang="en-US" dirty="0"/>
              <a:t>Pose a question to get the audience thinking</a:t>
            </a:r>
          </a:p>
          <a:p>
            <a:pPr lvl="1"/>
            <a:r>
              <a:rPr lang="en-US" dirty="0"/>
              <a:t>Start with a story</a:t>
            </a:r>
          </a:p>
          <a:p>
            <a:endParaRPr lang="en-US" dirty="0"/>
          </a:p>
        </p:txBody>
      </p:sp>
      <p:pic>
        <p:nvPicPr>
          <p:cNvPr id="15" name="Picture 14" descr="Thumbnail of a PowerPoint presentation">
            <a:extLst>
              <a:ext uri="{FF2B5EF4-FFF2-40B4-BE49-F238E27FC236}">
                <a16:creationId xmlns:a16="http://schemas.microsoft.com/office/drawing/2014/main" id="{254DC0D1-D901-ED79-13E1-894DC35C7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15" y="1458076"/>
            <a:ext cx="2358123" cy="1326444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4" name="Picture 13" descr="Thumbnail of a PowerPoint presentation">
            <a:extLst>
              <a:ext uri="{FF2B5EF4-FFF2-40B4-BE49-F238E27FC236}">
                <a16:creationId xmlns:a16="http://schemas.microsoft.com/office/drawing/2014/main" id="{4063CEE9-6A22-6AAE-EA37-27F2F330F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827" y="1458074"/>
            <a:ext cx="2358125" cy="1326446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2" name="Picture 11" descr="Thumbnail of a PowerPoint presentation">
            <a:extLst>
              <a:ext uri="{FF2B5EF4-FFF2-40B4-BE49-F238E27FC236}">
                <a16:creationId xmlns:a16="http://schemas.microsoft.com/office/drawing/2014/main" id="{7E266BD7-DE84-E7E5-1046-487D0B0CA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115" y="3095515"/>
            <a:ext cx="2358123" cy="1326444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3" name="Picture 12" descr="Thumbnail of a PowerPoint presentation">
            <a:extLst>
              <a:ext uri="{FF2B5EF4-FFF2-40B4-BE49-F238E27FC236}">
                <a16:creationId xmlns:a16="http://schemas.microsoft.com/office/drawing/2014/main" id="{2B06FDF5-15A7-7B79-3819-A52A20153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1830" y="3095515"/>
            <a:ext cx="2358122" cy="1326444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1" name="Picture 10" descr="Thumbnail of a PowerPoint presentation">
            <a:extLst>
              <a:ext uri="{FF2B5EF4-FFF2-40B4-BE49-F238E27FC236}">
                <a16:creationId xmlns:a16="http://schemas.microsoft.com/office/drawing/2014/main" id="{8A2C8194-C1FA-C4F5-35F0-5927DE24F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115" y="4785468"/>
            <a:ext cx="2358125" cy="1326445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0" name="Picture 9" descr="Thumbnail of a PowerPoint presentation">
            <a:extLst>
              <a:ext uri="{FF2B5EF4-FFF2-40B4-BE49-F238E27FC236}">
                <a16:creationId xmlns:a16="http://schemas.microsoft.com/office/drawing/2014/main" id="{09E3CA41-8518-29CC-E31B-D955DC7E2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1829" y="4785468"/>
            <a:ext cx="2358123" cy="1326444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6025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22130B-7050-46B1-D2A2-9D25F564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things concise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AC60C6-FC18-9509-A579-FA443C0588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fewer words on your slides, the better. </a:t>
            </a:r>
          </a:p>
          <a:p>
            <a:pPr lvl="1"/>
            <a:r>
              <a:rPr lang="en-US" b="1" dirty="0"/>
              <a:t>Add notes</a:t>
            </a:r>
            <a:r>
              <a:rPr lang="en-US" dirty="0"/>
              <a:t>: Put your talking points in the </a:t>
            </a:r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Notes section</a:t>
            </a:r>
            <a:r>
              <a:rPr lang="en-US" dirty="0"/>
              <a:t>. That way, you’ll be able to see them, but the audience won’t be distracted by reading as you talk.</a:t>
            </a:r>
          </a:p>
          <a:p>
            <a:pPr lvl="1"/>
            <a:r>
              <a:rPr lang="en-US" b="1" dirty="0"/>
              <a:t>Add a visual</a:t>
            </a:r>
            <a:r>
              <a:rPr lang="en-US" dirty="0"/>
              <a:t>: Rather than writing out everything you want to communicate, give your audience something to engage with while you speak.</a:t>
            </a:r>
          </a:p>
          <a:p>
            <a:pPr lvl="1"/>
            <a:r>
              <a:rPr lang="en-US" b="1" dirty="0"/>
              <a:t>Other tools</a:t>
            </a:r>
            <a:r>
              <a:rPr lang="en-US" dirty="0"/>
              <a:t>: Use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pen and laser pointer tools</a:t>
            </a:r>
            <a:r>
              <a:rPr lang="en-US" dirty="0"/>
              <a:t> to bring attention to what’s important in an image or on a chart as you speak.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FEDBB-A68D-F00F-D112-7065AB3C073C}"/>
              </a:ext>
            </a:extLst>
          </p:cNvPr>
          <p:cNvSpPr txBox="1"/>
          <p:nvPr/>
        </p:nvSpPr>
        <p:spPr>
          <a:xfrm>
            <a:off x="6260542" y="3239474"/>
            <a:ext cx="535995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Try it: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Click the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Notes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button at the bottom of your screen to activate the notes pane</a:t>
            </a:r>
          </a:p>
        </p:txBody>
      </p:sp>
      <p:pic>
        <p:nvPicPr>
          <p:cNvPr id="9" name="Picture 8" descr="Clip of status bar menu">
            <a:extLst>
              <a:ext uri="{FF2B5EF4-FFF2-40B4-BE49-F238E27FC236}">
                <a16:creationId xmlns:a16="http://schemas.microsoft.com/office/drawing/2014/main" id="{9777143F-83A9-1E4D-220F-C29CC25659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251" t="96225" r="20954" b="30"/>
          <a:stretch/>
        </p:blipFill>
        <p:spPr>
          <a:xfrm>
            <a:off x="6324600" y="2042886"/>
            <a:ext cx="5295900" cy="32196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0" name="Oval 9" descr="Circle identifier">
            <a:extLst>
              <a:ext uri="{FF2B5EF4-FFF2-40B4-BE49-F238E27FC236}">
                <a16:creationId xmlns:a16="http://schemas.microsoft.com/office/drawing/2014/main" id="{6F26FA34-62A3-EF69-512B-126740D6BB1D}"/>
              </a:ext>
            </a:extLst>
          </p:cNvPr>
          <p:cNvSpPr/>
          <p:nvPr/>
        </p:nvSpPr>
        <p:spPr>
          <a:xfrm>
            <a:off x="6391022" y="1678376"/>
            <a:ext cx="1097280" cy="109728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99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FA407F-BC2E-41B0-1515-93D94A9F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your face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3E6486-1483-E803-8E8D-48DAE2B224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499" y="1463040"/>
            <a:ext cx="5445937" cy="4601748"/>
          </a:xfrm>
        </p:spPr>
        <p:txBody>
          <a:bodyPr/>
          <a:lstStyle/>
          <a:p>
            <a:r>
              <a:rPr lang="en-US" dirty="0"/>
              <a:t>When giving a virtual presentation, you’ll hold people’s attention better if you turn on your camera.</a:t>
            </a:r>
          </a:p>
          <a:p>
            <a:r>
              <a:rPr lang="en-US" dirty="0"/>
              <a:t>You can also embed live video directly to your PowerPoint with </a:t>
            </a:r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Cameo</a:t>
            </a:r>
            <a:r>
              <a:rPr lang="en-US" dirty="0"/>
              <a:t>. Using this feature allows you to place your virtual self strategically on the screen.</a:t>
            </a:r>
          </a:p>
          <a:p>
            <a:r>
              <a:rPr lang="en-US" b="1" dirty="0">
                <a:solidFill>
                  <a:schemeClr val="accent2"/>
                </a:solidFill>
              </a:rPr>
              <a:t>Bonus:</a:t>
            </a:r>
            <a:r>
              <a:rPr lang="en-US" dirty="0"/>
              <a:t> Make (virtual) eye contact with your audience as you speak by looking at your camera.</a:t>
            </a:r>
          </a:p>
          <a:p>
            <a:endParaRPr lang="en-US" dirty="0"/>
          </a:p>
        </p:txBody>
      </p:sp>
      <p:pic>
        <p:nvPicPr>
          <p:cNvPr id="8" name="Camera 6" descr="Example of live camera feed window">
            <a:extLst>
              <a:ext uri="{FF2B5EF4-FFF2-40B4-BE49-F238E27FC236}">
                <a16:creationId xmlns:a16="http://schemas.microsoft.com/office/drawing/2014/main" id="{0D391A00-738B-B494-67E5-3AE7B91FCE77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4600" y="1447800"/>
            <a:ext cx="5327903" cy="3004207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200AB2-BE71-61FF-8E19-2B46AAC93AD1}"/>
              </a:ext>
            </a:extLst>
          </p:cNvPr>
          <p:cNvSpPr txBox="1"/>
          <p:nvPr/>
        </p:nvSpPr>
        <p:spPr>
          <a:xfrm>
            <a:off x="6244390" y="4844479"/>
            <a:ext cx="5295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Try it: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To add a live camera feed onto this slide, select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Insert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&gt;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Cameo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. To turn the camera preview on and off, select the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Camera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icon inside the Cameo window. 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09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7CCF32-8EE3-D82F-2B5C-9B1B0D7F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presentation accessible to all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1CEAB-DCED-35ED-4728-3667F615B6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499" y="1463040"/>
            <a:ext cx="5445937" cy="4601748"/>
          </a:xfrm>
        </p:spPr>
        <p:txBody>
          <a:bodyPr/>
          <a:lstStyle/>
          <a:p>
            <a:pPr lvl="1"/>
            <a:r>
              <a:rPr lang="en-US" b="1" dirty="0"/>
              <a:t>Check for accessibility issues: </a:t>
            </a:r>
            <a:r>
              <a:rPr lang="en-US" dirty="0"/>
              <a:t>Run </a:t>
            </a:r>
            <a:r>
              <a:rPr lang="en-US" dirty="0">
                <a:solidFill>
                  <a:schemeClr val="tx1"/>
                </a:solidFill>
              </a:rPr>
              <a:t>the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Accessibility Checker</a:t>
            </a:r>
            <a:r>
              <a:rPr lang="en-US" dirty="0"/>
              <a:t> to make sure everything is understandable for a screen reader and that all images have alternative text.</a:t>
            </a:r>
          </a:p>
          <a:p>
            <a:pPr lvl="1"/>
            <a:r>
              <a:rPr lang="en-US" b="1" dirty="0"/>
              <a:t>Turn on captions and subtitles: </a:t>
            </a:r>
            <a:r>
              <a:rPr lang="en-US" dirty="0"/>
              <a:t>When presenting,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live captions or subtitles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to make your presentation more inclusive.</a:t>
            </a:r>
          </a:p>
          <a:p>
            <a:pPr lvl="1"/>
            <a:r>
              <a:rPr lang="en-US" b="1" dirty="0"/>
              <a:t>Share your deck: </a:t>
            </a:r>
            <a:r>
              <a:rPr lang="en-US" dirty="0"/>
              <a:t>Send your slide deck to your audience after your presentation so they can review it at their own pace.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 descr="Clip of PowerPoint menu">
            <a:extLst>
              <a:ext uri="{FF2B5EF4-FFF2-40B4-BE49-F238E27FC236}">
                <a16:creationId xmlns:a16="http://schemas.microsoft.com/office/drawing/2014/main" id="{B6734BFE-FD6A-9722-A649-FCF0F97B6F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079" b="87080"/>
          <a:stretch/>
        </p:blipFill>
        <p:spPr>
          <a:xfrm>
            <a:off x="6324602" y="1460956"/>
            <a:ext cx="5277187" cy="1765550"/>
          </a:xfrm>
          <a:prstGeom prst="rect">
            <a:avLst/>
          </a:prstGeom>
          <a:ln cap="flat">
            <a:prstDash val="solid"/>
            <a:miter/>
          </a:ln>
          <a:effectLst>
            <a:outerShdw blurRad="101600" dist="50800" dir="54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0" name="Oval 9" descr="Circle identifier">
            <a:extLst>
              <a:ext uri="{FF2B5EF4-FFF2-40B4-BE49-F238E27FC236}">
                <a16:creationId xmlns:a16="http://schemas.microsoft.com/office/drawing/2014/main" id="{51E2EC0C-C61F-1A95-C378-6D0714D88F8A}"/>
              </a:ext>
            </a:extLst>
          </p:cNvPr>
          <p:cNvSpPr/>
          <p:nvPr/>
        </p:nvSpPr>
        <p:spPr>
          <a:xfrm>
            <a:off x="7477623" y="2185203"/>
            <a:ext cx="1097280" cy="109728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F48F4-F81C-D599-C9B6-097759E648A0}"/>
              </a:ext>
            </a:extLst>
          </p:cNvPr>
          <p:cNvSpPr txBox="1"/>
          <p:nvPr/>
        </p:nvSpPr>
        <p:spPr>
          <a:xfrm>
            <a:off x="6244321" y="3712843"/>
            <a:ext cx="5376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Try it: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Select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Review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&gt;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Check Accessibility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to find any accessibility issues with this tutorial.</a:t>
            </a:r>
          </a:p>
          <a:p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405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1757A4-21F4-08EC-725D-4627EA3F7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your presentation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BCCD2A-A198-A55E-96E0-04205740822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 can rehearse your presentation and improve your communication skills by using PowerPoint’s Speaker Coach. </a:t>
            </a:r>
          </a:p>
          <a:p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Speaker Coach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uses AI-based speech technology to provide feedback about your pacing, pitch, and use of filler words as you talk.</a:t>
            </a:r>
            <a:endParaRPr lang="en-US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/>
              <a:t>It detects when you’re being too wordy or simply reading the text on a slide and provides a report with suggestions to improve your presenting skills. </a:t>
            </a:r>
            <a:endParaRPr lang="en-US" dirty="0"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Try it: </a:t>
            </a:r>
            <a:r>
              <a:rPr lang="en-US" dirty="0"/>
              <a:t>Select </a:t>
            </a:r>
            <a:r>
              <a:rPr lang="en-US" b="1" dirty="0"/>
              <a:t>Slide Show &gt; Rehearse with Coach </a:t>
            </a:r>
            <a:r>
              <a:rPr lang="en-US" dirty="0"/>
              <a:t>to rehearse your presentation and get feedback on your pacing, pitch,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Clip of PowerPoint menu">
            <a:extLst>
              <a:ext uri="{FF2B5EF4-FFF2-40B4-BE49-F238E27FC236}">
                <a16:creationId xmlns:a16="http://schemas.microsoft.com/office/drawing/2014/main" id="{2E48C397-276E-D464-E491-4731ABFC7D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75375" b="87015"/>
          <a:stretch/>
        </p:blipFill>
        <p:spPr>
          <a:xfrm>
            <a:off x="6342891" y="1453895"/>
            <a:ext cx="5277610" cy="1795932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9" name="Oval 8" descr="Circle identifier">
            <a:extLst>
              <a:ext uri="{FF2B5EF4-FFF2-40B4-BE49-F238E27FC236}">
                <a16:creationId xmlns:a16="http://schemas.microsoft.com/office/drawing/2014/main" id="{18FA8B52-08F9-D255-716D-A7A79959A20E}"/>
              </a:ext>
            </a:extLst>
          </p:cNvPr>
          <p:cNvSpPr/>
          <p:nvPr/>
        </p:nvSpPr>
        <p:spPr>
          <a:xfrm>
            <a:off x="8550041" y="2152547"/>
            <a:ext cx="1097280" cy="109728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3B959A-7A5D-8479-52B1-B77522E20E28}"/>
              </a:ext>
            </a:extLst>
          </p:cNvPr>
          <p:cNvSpPr txBox="1"/>
          <p:nvPr/>
        </p:nvSpPr>
        <p:spPr>
          <a:xfrm>
            <a:off x="6262681" y="3700112"/>
            <a:ext cx="5357819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2"/>
                </a:solidFill>
                <a:cs typeface="Segoe UI" panose="020B0502040204020203" pitchFamily="34" charset="0"/>
              </a:rPr>
              <a:t>“The Contoso Corporation is </a:t>
            </a:r>
            <a:r>
              <a:rPr lang="en-US" sz="2000" i="1" dirty="0">
                <a:solidFill>
                  <a:schemeClr val="accent2"/>
                </a:solidFill>
                <a:cs typeface="Segoe UI" panose="020B0502040204020203" pitchFamily="34" charset="0"/>
              </a:rPr>
              <a:t>umm</a:t>
            </a:r>
            <a:r>
              <a:rPr lang="en-US" sz="2000" dirty="0">
                <a:solidFill>
                  <a:schemeClr val="accent2"/>
                </a:solidFill>
                <a:cs typeface="Segoe UI" panose="020B0502040204020203" pitchFamily="34" charset="0"/>
              </a:rPr>
              <a:t> a global manufacturing conglomerate, </a:t>
            </a:r>
            <a:r>
              <a:rPr lang="en-US" sz="2000" i="1" dirty="0">
                <a:solidFill>
                  <a:schemeClr val="accent2"/>
                </a:solidFill>
                <a:cs typeface="Segoe UI" panose="020B0502040204020203" pitchFamily="34" charset="0"/>
              </a:rPr>
              <a:t>you know, </a:t>
            </a:r>
            <a:r>
              <a:rPr lang="en-US" sz="2000" dirty="0">
                <a:solidFill>
                  <a:schemeClr val="accent2"/>
                </a:solidFill>
                <a:cs typeface="Segoe UI" panose="020B0502040204020203" pitchFamily="34" charset="0"/>
              </a:rPr>
              <a:t>with its headquarters in Paris, France.”</a:t>
            </a:r>
          </a:p>
        </p:txBody>
      </p:sp>
    </p:spTree>
    <p:extLst>
      <p:ext uri="{BB962C8B-B14F-4D97-AF65-F5344CB8AC3E}">
        <p14:creationId xmlns:p14="http://schemas.microsoft.com/office/powerpoint/2010/main" val="25031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A67B56-7257-1DCD-F350-5B867086C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technical issues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FBB393-5329-2C86-93CE-5E587E3D3D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There’s nothing worse than trying to listen to a presentation with poor, choppy audio or video.</a:t>
            </a:r>
          </a:p>
          <a:p>
            <a:r>
              <a:rPr lang="en-US" dirty="0"/>
              <a:t>Although you can’t fix everyone else’s technical issues, here are some things you can do to help things run more smoothly on your end:</a:t>
            </a:r>
          </a:p>
          <a:p>
            <a:pPr lvl="1"/>
            <a:r>
              <a:rPr lang="en-US" dirty="0"/>
              <a:t>Use a wired ethernet Internet connection (instead of Wi-Fi), if possible.</a:t>
            </a:r>
          </a:p>
          <a:p>
            <a:pPr lvl="1"/>
            <a:r>
              <a:rPr lang="en-US" dirty="0"/>
              <a:t>Save your PowerPoint presentation to your computer and have it open before starting the presentation.</a:t>
            </a:r>
          </a:p>
          <a:p>
            <a:pPr lvl="1"/>
            <a:r>
              <a:rPr lang="en-US" dirty="0"/>
              <a:t>Close any unneeded apps and services on your computer.</a:t>
            </a:r>
          </a:p>
          <a:p>
            <a:pPr lvl="1"/>
            <a:r>
              <a:rPr lang="en-US" dirty="0"/>
              <a:t>Ask everyone in the audience to mute their microphones.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58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21A379-5E51-43E4-035C-2630E682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present</a:t>
            </a:r>
          </a:p>
        </p:txBody>
      </p:sp>
      <p:grpSp>
        <p:nvGrpSpPr>
          <p:cNvPr id="6" name="Group 5" descr="Circle with web cam outline">
            <a:extLst>
              <a:ext uri="{FF2B5EF4-FFF2-40B4-BE49-F238E27FC236}">
                <a16:creationId xmlns:a16="http://schemas.microsoft.com/office/drawing/2014/main" id="{77D9E287-AEFE-6F78-5EE9-68E7643609AF}"/>
              </a:ext>
            </a:extLst>
          </p:cNvPr>
          <p:cNvGrpSpPr/>
          <p:nvPr/>
        </p:nvGrpSpPr>
        <p:grpSpPr>
          <a:xfrm>
            <a:off x="435428" y="1461925"/>
            <a:ext cx="731520" cy="731520"/>
            <a:chOff x="3939576" y="4831913"/>
            <a:chExt cx="731520" cy="73152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0BDA148-B953-4D97-94DD-E92C6B0B88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39576" y="4831913"/>
              <a:ext cx="731520" cy="731520"/>
            </a:xfrm>
            <a:prstGeom prst="ellipse">
              <a:avLst/>
            </a:prstGeom>
            <a:solidFill>
              <a:srgbClr val="F5F5F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 descr="Web cam outline">
              <a:extLst>
                <a:ext uri="{FF2B5EF4-FFF2-40B4-BE49-F238E27FC236}">
                  <a16:creationId xmlns:a16="http://schemas.microsoft.com/office/drawing/2014/main" id="{C6FCA0DD-3793-7662-E51B-9F296EE44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22456" y="5014793"/>
              <a:ext cx="365760" cy="365760"/>
            </a:xfrm>
            <a:prstGeom prst="rect">
              <a:avLst/>
            </a:prstGeom>
          </p:spPr>
        </p:pic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CE1C70-A932-9B3D-FC41-7A75762BED7A}"/>
              </a:ext>
            </a:extLst>
          </p:cNvPr>
          <p:cNvSpPr txBox="1">
            <a:spLocks/>
          </p:cNvSpPr>
          <p:nvPr/>
        </p:nvSpPr>
        <p:spPr>
          <a:xfrm>
            <a:off x="1283567" y="1453897"/>
            <a:ext cx="4380414" cy="717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bg2">
                    <a:lumMod val="25000"/>
                  </a:schemeClr>
                </a:solidFill>
              </a:rPr>
              <a:t>Test your camera and microphone for quality and clarity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9" name="Group 8" descr="Lights On outline in a circle">
            <a:extLst>
              <a:ext uri="{FF2B5EF4-FFF2-40B4-BE49-F238E27FC236}">
                <a16:creationId xmlns:a16="http://schemas.microsoft.com/office/drawing/2014/main" id="{2D0E40E0-5787-A135-FF2F-8E4E83B27DC6}"/>
              </a:ext>
            </a:extLst>
          </p:cNvPr>
          <p:cNvGrpSpPr/>
          <p:nvPr/>
        </p:nvGrpSpPr>
        <p:grpSpPr>
          <a:xfrm>
            <a:off x="5730240" y="1440360"/>
            <a:ext cx="731520" cy="731520"/>
            <a:chOff x="5729278" y="3930133"/>
            <a:chExt cx="731520" cy="73152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C1DA1B0-5F74-5139-6948-194EA747B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9278" y="3930133"/>
              <a:ext cx="731520" cy="731520"/>
            </a:xfrm>
            <a:prstGeom prst="ellipse">
              <a:avLst/>
            </a:prstGeom>
            <a:solidFill>
              <a:srgbClr val="F5F5F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Lights On outline">
              <a:extLst>
                <a:ext uri="{FF2B5EF4-FFF2-40B4-BE49-F238E27FC236}">
                  <a16:creationId xmlns:a16="http://schemas.microsoft.com/office/drawing/2014/main" id="{AEEF8FC0-2725-2A9F-0A98-83BEAFE28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12158" y="4113013"/>
              <a:ext cx="365760" cy="365760"/>
            </a:xfrm>
            <a:prstGeom prst="rect">
              <a:avLst/>
            </a:prstGeom>
          </p:spPr>
        </p:pic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03A633F-E2F3-1014-71A7-1A84F0D0A75A}"/>
              </a:ext>
            </a:extLst>
          </p:cNvPr>
          <p:cNvSpPr txBox="1">
            <a:spLocks/>
          </p:cNvSpPr>
          <p:nvPr/>
        </p:nvSpPr>
        <p:spPr>
          <a:xfrm>
            <a:off x="6578379" y="1490446"/>
            <a:ext cx="4380414" cy="700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bg2">
                    <a:lumMod val="25000"/>
                  </a:schemeClr>
                </a:solidFill>
              </a:rPr>
              <a:t>Check your lighting to make sure your face is visible</a:t>
            </a:r>
          </a:p>
        </p:txBody>
      </p:sp>
      <p:grpSp>
        <p:nvGrpSpPr>
          <p:cNvPr id="16" name="Group 15" descr="Mute ringer outline in a circle">
            <a:extLst>
              <a:ext uri="{FF2B5EF4-FFF2-40B4-BE49-F238E27FC236}">
                <a16:creationId xmlns:a16="http://schemas.microsoft.com/office/drawing/2014/main" id="{04536CD1-2E45-B59E-53AF-8C0FDFA73EE0}"/>
              </a:ext>
            </a:extLst>
          </p:cNvPr>
          <p:cNvGrpSpPr/>
          <p:nvPr/>
        </p:nvGrpSpPr>
        <p:grpSpPr>
          <a:xfrm>
            <a:off x="435428" y="3428999"/>
            <a:ext cx="731520" cy="731520"/>
            <a:chOff x="6548791" y="5437213"/>
            <a:chExt cx="731520" cy="73152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5380F27-4D64-6F68-2EE2-2C67FB0A9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8791" y="5437213"/>
              <a:ext cx="731520" cy="731520"/>
            </a:xfrm>
            <a:prstGeom prst="ellipse">
              <a:avLst/>
            </a:prstGeom>
            <a:solidFill>
              <a:srgbClr val="F5F5F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Mute ringer outline">
              <a:extLst>
                <a:ext uri="{FF2B5EF4-FFF2-40B4-BE49-F238E27FC236}">
                  <a16:creationId xmlns:a16="http://schemas.microsoft.com/office/drawing/2014/main" id="{BA8C636D-7D65-86D0-E03B-A68449895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31671" y="5620093"/>
              <a:ext cx="365760" cy="365760"/>
            </a:xfrm>
            <a:prstGeom prst="rect">
              <a:avLst/>
            </a:prstGeom>
          </p:spPr>
        </p:pic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B4A2D51-E33B-B445-C789-1D43E0B5C633}"/>
              </a:ext>
            </a:extLst>
          </p:cNvPr>
          <p:cNvSpPr txBox="1">
            <a:spLocks/>
          </p:cNvSpPr>
          <p:nvPr/>
        </p:nvSpPr>
        <p:spPr>
          <a:xfrm>
            <a:off x="1283568" y="3429000"/>
            <a:ext cx="4380414" cy="717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Pick a quiet place; turn off your phone and all notifications</a:t>
            </a:r>
          </a:p>
        </p:txBody>
      </p:sp>
      <p:grpSp>
        <p:nvGrpSpPr>
          <p:cNvPr id="12" name="Group 11" descr="Laptop outline in a circle">
            <a:extLst>
              <a:ext uri="{FF2B5EF4-FFF2-40B4-BE49-F238E27FC236}">
                <a16:creationId xmlns:a16="http://schemas.microsoft.com/office/drawing/2014/main" id="{330B400D-522E-DAA4-3CA2-873A1E4CB850}"/>
              </a:ext>
            </a:extLst>
          </p:cNvPr>
          <p:cNvGrpSpPr/>
          <p:nvPr/>
        </p:nvGrpSpPr>
        <p:grpSpPr>
          <a:xfrm>
            <a:off x="5730240" y="3428999"/>
            <a:ext cx="731520" cy="731520"/>
            <a:chOff x="8935793" y="3882572"/>
            <a:chExt cx="731520" cy="73152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C35F51-7AAF-E72E-49A1-7447DC770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35793" y="3882572"/>
              <a:ext cx="731520" cy="731520"/>
            </a:xfrm>
            <a:prstGeom prst="ellipse">
              <a:avLst/>
            </a:prstGeom>
            <a:solidFill>
              <a:srgbClr val="F5F5F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 descr="Laptop outline">
              <a:extLst>
                <a:ext uri="{FF2B5EF4-FFF2-40B4-BE49-F238E27FC236}">
                  <a16:creationId xmlns:a16="http://schemas.microsoft.com/office/drawing/2014/main" id="{B4C21896-116B-0D9E-8B51-CA4457551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18673" y="4065452"/>
              <a:ext cx="365760" cy="365760"/>
            </a:xfrm>
            <a:prstGeom prst="rect">
              <a:avLst/>
            </a:prstGeom>
          </p:spPr>
        </p:pic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86B9B9E-9877-48D5-B0D9-970D59901C83}"/>
              </a:ext>
            </a:extLst>
          </p:cNvPr>
          <p:cNvSpPr txBox="1">
            <a:spLocks/>
          </p:cNvSpPr>
          <p:nvPr/>
        </p:nvSpPr>
        <p:spPr>
          <a:xfrm>
            <a:off x="6578378" y="3429000"/>
            <a:ext cx="4380414" cy="717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bg2">
                    <a:lumMod val="25000"/>
                  </a:schemeClr>
                </a:solidFill>
              </a:rPr>
              <a:t>Close any apps you won’t be using and make sure there’s no sensitive information showing</a:t>
            </a:r>
          </a:p>
        </p:txBody>
      </p:sp>
    </p:spTree>
    <p:extLst>
      <p:ext uri="{BB962C8B-B14F-4D97-AF65-F5344CB8AC3E}">
        <p14:creationId xmlns:p14="http://schemas.microsoft.com/office/powerpoint/2010/main" val="1562917236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CF3D1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889724_Win32" id="{A47D2243-58B7-4EA1-AC61-F4DDB07AC155}" vid="{5B84BEAD-BCA6-42F5-9270-6ECA397995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FB6FBE4-5ACD-4115-9139-635E82C3D3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C6F549-03FF-4828-9BD8-8F40C0A2B2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7EFEE82-03DD-4F90-81E2-2AF29E1D81F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727</Words>
  <Application>Microsoft Office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Calibri</vt:lpstr>
      <vt:lpstr>Segoe UI</vt:lpstr>
      <vt:lpstr>WelcomeDoc</vt:lpstr>
      <vt:lpstr>Tips for online presentations</vt:lpstr>
      <vt:lpstr>The challenges of online presentations</vt:lpstr>
      <vt:lpstr>Start strong</vt:lpstr>
      <vt:lpstr>Keep things concise</vt:lpstr>
      <vt:lpstr>Show your face</vt:lpstr>
      <vt:lpstr>Make your presentation accessible to all</vt:lpstr>
      <vt:lpstr>Practice your presentation</vt:lpstr>
      <vt:lpstr>Reduce technical issues</vt:lpstr>
      <vt:lpstr>Before you present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2022-05-26T06:44:04Z</dcterms:created>
  <dcterms:modified xsi:type="dcterms:W3CDTF">2024-06-10T07:57:06Z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